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337" r:id="rId3"/>
    <p:sldId id="258" r:id="rId4"/>
    <p:sldId id="296" r:id="rId5"/>
    <p:sldId id="259" r:id="rId6"/>
    <p:sldId id="304" r:id="rId7"/>
    <p:sldId id="306" r:id="rId8"/>
    <p:sldId id="307" r:id="rId9"/>
    <p:sldId id="308" r:id="rId10"/>
    <p:sldId id="312" r:id="rId11"/>
    <p:sldId id="309" r:id="rId12"/>
    <p:sldId id="310" r:id="rId13"/>
    <p:sldId id="313" r:id="rId14"/>
    <p:sldId id="314" r:id="rId15"/>
    <p:sldId id="315" r:id="rId16"/>
    <p:sldId id="316" r:id="rId17"/>
    <p:sldId id="318" r:id="rId18"/>
    <p:sldId id="319" r:id="rId19"/>
    <p:sldId id="321" r:id="rId20"/>
    <p:sldId id="322" r:id="rId21"/>
    <p:sldId id="311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</p:sldIdLst>
  <p:sldSz cx="12192000" cy="6858000"/>
  <p:notesSz cx="6858000" cy="9144000"/>
  <p:embeddedFontLst>
    <p:embeddedFont>
      <p:font typeface="맑은 고딕" panose="020B0503020000020004" pitchFamily="34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D0"/>
    <a:srgbClr val="FF99CC"/>
    <a:srgbClr val="FFCCFF"/>
    <a:srgbClr val="2E75B6"/>
    <a:srgbClr val="F2DCA6"/>
    <a:srgbClr val="EBD2AD"/>
    <a:srgbClr val="F2F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8" autoAdjust="0"/>
    <p:restoredTop sz="96296" autoAdjust="0"/>
  </p:normalViewPr>
  <p:slideViewPr>
    <p:cSldViewPr snapToGrid="0">
      <p:cViewPr varScale="1">
        <p:scale>
          <a:sx n="119" d="100"/>
          <a:sy n="119" d="100"/>
        </p:scale>
        <p:origin x="224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3E509-6690-462B-8785-207C8F48F0AF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C1CC5-57BA-4CAA-82F8-D9E257D40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36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A8BF-FB1D-A4AF-BDB5-9EA43FABD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58FD1D-B847-20F7-C1F8-80DC37DD7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CB7FB-2645-EAF9-053B-1B65DAC7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9870E-549D-FD45-3E9F-98828256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1D0D8-CA12-CB43-9C84-80483ADB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1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CEA6C-CAE0-964F-F756-078C2DEF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05746A-DB6B-9B85-3A43-00BE99799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5D909-4BD9-E67F-1E2A-9E47B421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19B1A-0FB2-A19D-D642-A014FC77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2B2C64-1B59-C840-C93B-AD534311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1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F1F93E-441F-F25D-59AF-3B17EADB3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23614D-C3DC-2ED3-8380-FC9B762B0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12AC9-DF3D-D007-69FA-6CF5F31A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1E7DA-81EC-9110-97C4-3C6076AF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0C8F4A-D5B4-1466-3331-0E0B35DA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5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CDD5-7DA1-4C43-3442-901CBC93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FFC63-97EA-DF71-AF79-0C243779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D2A8A-4518-9432-346E-7685A555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B0565-E1B6-5C6D-2481-52BA21F7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DB0CF-CEB9-F33C-DA19-8A4D1986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D617D-0510-3176-A463-56FED890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0689F0-7AB4-E9DC-6940-955801080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5909A-6AC2-B4DA-CB26-477C82D4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A27D2-B2D3-8CFE-DC7A-D410D3C9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9002-C18B-1194-59CB-D9F2BCF0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9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15A3-EA43-894E-9B41-9DBBCDFB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99005-7277-0D1D-4F3E-B193B0D0E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5C91E-DF76-7D50-264B-F8359A5C3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BA8B2-E3AE-19C4-30C3-431AB75E7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086377-2836-7151-B62E-11908B4A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2E3D0-4B90-3BB3-2B5C-77A39BC3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3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F93FD-D947-C067-A168-8E1C87C8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DD378-911E-8D08-44B2-E66A8026B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573520-B820-FC09-ED86-A04F272D6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41CD58-B8F8-6400-8CCD-009567127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01DF1D-667E-B86E-7473-07EF82A8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5B565F-3E10-5311-9D5E-6A2DF4F0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0B3819-C50D-580E-DEA7-E8922AD81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F991FC-09B0-B285-9288-C6625B13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4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5429E-0E2D-D120-7F03-50AF3738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DC0D02-0D3A-42C6-46AF-C0774CBA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0AA8F3-DDEF-3AA9-FA9E-0C08B06A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29282B-5128-7C0C-B72C-0CAD145A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7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6BA28F-6B94-8A4D-AC1E-244F54D2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0437B6-3EB6-4C63-AE8F-66A465B8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A26E12-32A8-CF1C-AB64-F73E059B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4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5B94D-C7D2-6036-6CDF-5506C617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65681-83DE-C679-77CE-94C172F52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5A89D-FC60-3F1C-E146-3EF566829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97B26-708C-E8AD-210A-91701B4A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D05C2-743C-71B4-6CE8-016E819F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DB7B65-C898-7819-17A3-771E9761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24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9379E-54F8-CFDA-1CFC-C8D99FB0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32CDF5-A19E-B566-332D-C795BE963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BA8718-A51C-517C-0659-85B7F53FB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9290D-CCC2-11CE-6B61-168B4F7B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A6B6-D17D-5BF4-BF6C-449B6D58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4E9929-8586-9B05-E7FE-BC1C9920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89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74B710-BC2A-AFFE-F505-60281CE3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C40D01-7AEF-FA8A-4335-4BE562CA6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A6EF8-351A-C72C-C8E8-DE95F51FC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32DA-21DD-476F-A247-722DD66C2255}" type="datetimeFigureOut">
              <a:rPr lang="ko-KR" altLang="en-US" smtClean="0"/>
              <a:t>2024. 3. 25.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A6E76-F090-B715-C5D8-08C512662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F69C4-8D7B-E1C7-45DB-2A3E5329B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C0C1-1F2A-4469-AF93-E9167D3B3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6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E70395-09B7-D6F8-2F8D-3AB63EF3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96" y="205377"/>
            <a:ext cx="5832338" cy="5832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4E7FC7-7EBD-D545-F183-DFE6ED008F49}"/>
              </a:ext>
            </a:extLst>
          </p:cNvPr>
          <p:cNvSpPr/>
          <p:nvPr/>
        </p:nvSpPr>
        <p:spPr>
          <a:xfrm>
            <a:off x="1544185" y="4390331"/>
            <a:ext cx="9767282" cy="1096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							9</a:t>
            </a:r>
            <a:r>
              <a:rPr lang="ko-KR" altLang="en-US" dirty="0">
                <a:solidFill>
                  <a:schemeClr val="tx1"/>
                </a:solidFill>
              </a:rPr>
              <a:t>기 이승우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서준형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73B51-2308-645E-6948-1566DB9F40DB}"/>
              </a:ext>
            </a:extLst>
          </p:cNvPr>
          <p:cNvSpPr txBox="1"/>
          <p:nvPr/>
        </p:nvSpPr>
        <p:spPr>
          <a:xfrm>
            <a:off x="4595159" y="4390331"/>
            <a:ext cx="556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타이타닉 처음부터 끝까지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50029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EDA – </a:t>
            </a:r>
            <a:r>
              <a:rPr lang="ko-KR" altLang="en-US" sz="2800" b="1" dirty="0">
                <a:solidFill>
                  <a:schemeClr val="tx1"/>
                </a:solidFill>
              </a:rPr>
              <a:t>탐색적 데이터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D9B3E-409C-DA49-1726-6E4D2D6D8EE2}"/>
              </a:ext>
            </a:extLst>
          </p:cNvPr>
          <p:cNvSpPr txBox="1"/>
          <p:nvPr/>
        </p:nvSpPr>
        <p:spPr>
          <a:xfrm>
            <a:off x="336828" y="1750814"/>
            <a:ext cx="124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2.1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Pclass</a:t>
            </a:r>
            <a:endParaRPr kumimoji="1" lang="en-US" altLang="ko-KR" b="1" dirty="0"/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837242B-6014-CE2F-E905-DE8E2B47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13" y="1038567"/>
            <a:ext cx="7790361" cy="2752817"/>
          </a:xfrm>
          <a:prstGeom prst="rect">
            <a:avLst/>
          </a:prstGeom>
        </p:spPr>
      </p:pic>
      <p:pic>
        <p:nvPicPr>
          <p:cNvPr id="9" name="그림 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5E6E69E-0304-CC14-67CC-E8A75B74B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24" y="3673699"/>
            <a:ext cx="7790360" cy="2769906"/>
          </a:xfrm>
          <a:prstGeom prst="rect">
            <a:avLst/>
          </a:prstGeom>
        </p:spPr>
      </p:pic>
      <p:pic>
        <p:nvPicPr>
          <p:cNvPr id="12" name="그림 11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2086823-EC99-4285-2621-277078DB9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13" y="1114735"/>
            <a:ext cx="6656807" cy="2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B4DAC-C887-4929-BE28-306729E146C7}"/>
              </a:ext>
            </a:extLst>
          </p:cNvPr>
          <p:cNvSpPr txBox="1"/>
          <p:nvPr/>
        </p:nvSpPr>
        <p:spPr>
          <a:xfrm>
            <a:off x="336828" y="175081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2.2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Sex</a:t>
            </a:r>
          </a:p>
        </p:txBody>
      </p:sp>
      <p:pic>
        <p:nvPicPr>
          <p:cNvPr id="4" name="그림 3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FD6DC89E-0C6C-452A-A6D0-6B03AE3D5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59" y="1299825"/>
            <a:ext cx="7964665" cy="1894194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DCFDD3-33A3-CD37-EDB3-2F50B6054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02" y="3194019"/>
            <a:ext cx="7964665" cy="2119731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BDDFB1B-7966-06AA-2178-409D08BA2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02" y="5313750"/>
            <a:ext cx="7772400" cy="13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AC1E9-2A24-F3E1-8135-7FB03857444C}"/>
              </a:ext>
            </a:extLst>
          </p:cNvPr>
          <p:cNvSpPr txBox="1"/>
          <p:nvPr/>
        </p:nvSpPr>
        <p:spPr>
          <a:xfrm>
            <a:off x="173114" y="1760439"/>
            <a:ext cx="198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2.3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Pclass</a:t>
            </a:r>
            <a:r>
              <a:rPr kumimoji="1" lang="en-US" altLang="ko-KR" b="1" dirty="0"/>
              <a:t> &amp; Sex</a:t>
            </a:r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9873FF2-8DCA-D93D-06EC-BA8B8E5E4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72" y="1181335"/>
            <a:ext cx="5550553" cy="53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EF496-BD08-4188-8723-CBD73F73E735}"/>
              </a:ext>
            </a:extLst>
          </p:cNvPr>
          <p:cNvSpPr txBox="1"/>
          <p:nvPr/>
        </p:nvSpPr>
        <p:spPr>
          <a:xfrm>
            <a:off x="336828" y="175081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2.4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Age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DA25997-C931-7422-7AE3-1EB217FCD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44" y="1750814"/>
            <a:ext cx="8920953" cy="1212428"/>
          </a:xfrm>
          <a:prstGeom prst="rect">
            <a:avLst/>
          </a:prstGeom>
        </p:spPr>
      </p:pic>
      <p:pic>
        <p:nvPicPr>
          <p:cNvPr id="16" name="그림 15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BE96FB4-08E5-8F5B-BC13-B928789F4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44" y="2969499"/>
            <a:ext cx="7508823" cy="33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44BD5-F336-3DD0-112A-F1A844E0E858}"/>
              </a:ext>
            </a:extLst>
          </p:cNvPr>
          <p:cNvSpPr txBox="1"/>
          <p:nvPr/>
        </p:nvSpPr>
        <p:spPr>
          <a:xfrm>
            <a:off x="317383" y="1384523"/>
            <a:ext cx="207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2.5</a:t>
            </a:r>
            <a:r>
              <a:rPr kumimoji="1" lang="ko-KR" altLang="en-US" b="1" dirty="0"/>
              <a:t> </a:t>
            </a:r>
            <a:r>
              <a:rPr lang="en" altLang="ko-KR" b="1" i="0" dirty="0" err="1">
                <a:solidFill>
                  <a:srgbClr val="202214"/>
                </a:solidFill>
                <a:effectLst/>
                <a:latin typeface="Inter"/>
              </a:rPr>
              <a:t>Pclass</a:t>
            </a:r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, Sex, Age</a:t>
            </a:r>
          </a:p>
          <a:p>
            <a:endParaRPr kumimoji="1" lang="en-US" altLang="ko-KR" b="1" dirty="0"/>
          </a:p>
        </p:txBody>
      </p:sp>
      <p:pic>
        <p:nvPicPr>
          <p:cNvPr id="4" name="그림 3" descr="도표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C517F29A-E9ED-6A6E-42C6-65FAEC66B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8" y="1790860"/>
            <a:ext cx="5263956" cy="4543713"/>
          </a:xfrm>
          <a:prstGeom prst="rect">
            <a:avLst/>
          </a:prstGeom>
        </p:spPr>
      </p:pic>
      <p:pic>
        <p:nvPicPr>
          <p:cNvPr id="7" name="그림 6" descr="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3043A583-BF90-2538-FCD4-A178BF997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79" y="1866913"/>
            <a:ext cx="6372941" cy="43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pic>
        <p:nvPicPr>
          <p:cNvPr id="3" name="그림 2" descr="텍스트, 라인, 그래프, 폰트이(가) 표시된 사진&#10;&#10;자동 생성된 설명">
            <a:extLst>
              <a:ext uri="{FF2B5EF4-FFF2-40B4-BE49-F238E27FC236}">
                <a16:creationId xmlns:a16="http://schemas.microsoft.com/office/drawing/2014/main" id="{57888154-F60E-537B-FE06-B2051113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2" y="1115569"/>
            <a:ext cx="6031571" cy="3008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84653B-99AF-C1A6-B12B-5F2C0316DE26}"/>
              </a:ext>
            </a:extLst>
          </p:cNvPr>
          <p:cNvSpPr txBox="1"/>
          <p:nvPr/>
        </p:nvSpPr>
        <p:spPr>
          <a:xfrm>
            <a:off x="336828" y="1750814"/>
            <a:ext cx="16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2.6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Embarked</a:t>
            </a:r>
          </a:p>
        </p:txBody>
      </p:sp>
      <p:pic>
        <p:nvPicPr>
          <p:cNvPr id="11" name="그림 1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C824A31-467A-DBD3-7FD1-E0027B399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1" y="4309558"/>
            <a:ext cx="6031572" cy="22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4653B-99AF-C1A6-B12B-5F2C0316DE26}"/>
              </a:ext>
            </a:extLst>
          </p:cNvPr>
          <p:cNvSpPr txBox="1"/>
          <p:nvPr/>
        </p:nvSpPr>
        <p:spPr>
          <a:xfrm>
            <a:off x="336828" y="1750814"/>
            <a:ext cx="16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2.6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Embarked</a:t>
            </a:r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4F7DDBC-4F7D-39FC-DF86-01D92805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07" y="1144537"/>
            <a:ext cx="7772400" cy="2863515"/>
          </a:xfrm>
          <a:prstGeom prst="rect">
            <a:avLst/>
          </a:prstGeom>
        </p:spPr>
      </p:pic>
      <p:pic>
        <p:nvPicPr>
          <p:cNvPr id="9" name="그림 8" descr="스크린샷, 텍스트, 도표, 라인이(가) 표시된 사진&#10;&#10;자동 생성된 설명">
            <a:extLst>
              <a:ext uri="{FF2B5EF4-FFF2-40B4-BE49-F238E27FC236}">
                <a16:creationId xmlns:a16="http://schemas.microsoft.com/office/drawing/2014/main" id="{0B26DA9E-1035-E0B5-5915-0A379362F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92" y="3917092"/>
            <a:ext cx="7772400" cy="29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4653B-99AF-C1A6-B12B-5F2C0316DE26}"/>
              </a:ext>
            </a:extLst>
          </p:cNvPr>
          <p:cNvSpPr txBox="1"/>
          <p:nvPr/>
        </p:nvSpPr>
        <p:spPr>
          <a:xfrm>
            <a:off x="1190105" y="1283615"/>
            <a:ext cx="49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2.7 </a:t>
            </a:r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Family - </a:t>
            </a:r>
            <a:r>
              <a:rPr lang="en" altLang="ko-KR" b="1" i="0" dirty="0" err="1">
                <a:solidFill>
                  <a:srgbClr val="202214"/>
                </a:solidFill>
                <a:effectLst/>
                <a:latin typeface="Inter"/>
              </a:rPr>
              <a:t>SibSp</a:t>
            </a:r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(</a:t>
            </a:r>
            <a:r>
              <a:rPr lang="ko-KR" altLang="en-US" b="1" i="0" dirty="0">
                <a:solidFill>
                  <a:srgbClr val="202214"/>
                </a:solidFill>
                <a:effectLst/>
                <a:latin typeface="Inter"/>
              </a:rPr>
              <a:t>형제 자매</a:t>
            </a:r>
            <a:r>
              <a:rPr lang="en-US" altLang="ko-KR" b="1" i="0" dirty="0">
                <a:solidFill>
                  <a:srgbClr val="202214"/>
                </a:solidFill>
                <a:effectLst/>
                <a:latin typeface="Inter"/>
              </a:rPr>
              <a:t>) + </a:t>
            </a:r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Parch(</a:t>
            </a:r>
            <a:r>
              <a:rPr lang="ko-KR" altLang="en-US" b="1" i="0" dirty="0">
                <a:solidFill>
                  <a:srgbClr val="202214"/>
                </a:solidFill>
                <a:effectLst/>
                <a:latin typeface="Inter"/>
              </a:rPr>
              <a:t>부모 자녀</a:t>
            </a:r>
            <a:r>
              <a:rPr lang="en-US" altLang="ko-KR" b="1" i="0" dirty="0">
                <a:solidFill>
                  <a:srgbClr val="202214"/>
                </a:solidFill>
                <a:effectLst/>
                <a:latin typeface="Inter"/>
              </a:rPr>
              <a:t>)</a:t>
            </a:r>
          </a:p>
          <a:p>
            <a:endParaRPr kumimoji="1" lang="en-US" altLang="ko-KR" b="1" dirty="0"/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B741FD4-35CF-802D-43CC-43BB2C54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1" y="1754923"/>
            <a:ext cx="6234572" cy="2447070"/>
          </a:xfrm>
          <a:prstGeom prst="rect">
            <a:avLst/>
          </a:prstGeom>
        </p:spPr>
      </p:pic>
      <p:pic>
        <p:nvPicPr>
          <p:cNvPr id="9" name="그림 8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C6CB0C1A-6030-AE3F-41B2-3D4CD5F5C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5" y="4201993"/>
            <a:ext cx="6234572" cy="23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2.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EDA – </a:t>
            </a:r>
            <a:r>
              <a:rPr lang="ko-KR" altLang="en-US" sz="1800" b="1" dirty="0">
                <a:solidFill>
                  <a:schemeClr val="accent1"/>
                </a:solidFill>
              </a:rPr>
              <a:t>탐색적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BBB4D-CA84-B3BB-C380-0CDA2973B32E}"/>
              </a:ext>
            </a:extLst>
          </p:cNvPr>
          <p:cNvSpPr txBox="1"/>
          <p:nvPr/>
        </p:nvSpPr>
        <p:spPr>
          <a:xfrm>
            <a:off x="336828" y="175081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2.8 Cabin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E8C34-BD10-3D55-04C6-A0D1D13D47FF}"/>
              </a:ext>
            </a:extLst>
          </p:cNvPr>
          <p:cNvSpPr txBox="1"/>
          <p:nvPr/>
        </p:nvSpPr>
        <p:spPr>
          <a:xfrm>
            <a:off x="2954956" y="1801528"/>
            <a:ext cx="767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Cabin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은 </a:t>
            </a:r>
            <a:r>
              <a:rPr lang="en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null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이 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77%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이므로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, 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생존에 영향을 미칠 중요한 정보를 얻기 힘들다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chemeClr val="bg2">
                  <a:lumMod val="50000"/>
                </a:schemeClr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따라서 모델에 사용할 </a:t>
            </a:r>
            <a:r>
              <a:rPr lang="en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feature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에 포함하지 않겠다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6D95B-52A1-BFDA-0C0F-32BCB1E83972}"/>
              </a:ext>
            </a:extLst>
          </p:cNvPr>
          <p:cNvSpPr txBox="1"/>
          <p:nvPr/>
        </p:nvSpPr>
        <p:spPr>
          <a:xfrm>
            <a:off x="336827" y="3780140"/>
            <a:ext cx="124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2.9 Ticket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8154F-CB43-5B10-302E-8A9B8452771C}"/>
              </a:ext>
            </a:extLst>
          </p:cNvPr>
          <p:cNvSpPr txBox="1"/>
          <p:nvPr/>
        </p:nvSpPr>
        <p:spPr>
          <a:xfrm>
            <a:off x="2877954" y="3831040"/>
            <a:ext cx="7204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Ticket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은 </a:t>
            </a:r>
            <a:r>
              <a:rPr lang="en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null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이 없다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.</a:t>
            </a:r>
          </a:p>
          <a:p>
            <a:pPr algn="l"/>
            <a:endParaRPr lang="en-US" altLang="ko-KR" b="1" i="0" dirty="0">
              <a:solidFill>
                <a:schemeClr val="bg2">
                  <a:lumMod val="50000"/>
                </a:schemeClr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하지만 형식이나 분포가 너무 불규칙적인 부분이 많아 모델에 사용할 </a:t>
            </a:r>
            <a:endParaRPr lang="en-US" altLang="ko-KR" b="1" i="0" dirty="0">
              <a:solidFill>
                <a:schemeClr val="bg2">
                  <a:lumMod val="50000"/>
                </a:schemeClr>
              </a:solidFill>
              <a:effectLst/>
              <a:latin typeface="Inter"/>
            </a:endParaRPr>
          </a:p>
          <a:p>
            <a:pPr algn="l"/>
            <a:r>
              <a:rPr lang="en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feature</a:t>
            </a:r>
            <a:r>
              <a:rPr lang="ko-KR" alt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에 포함하지 않겠다</a:t>
            </a:r>
            <a:r>
              <a:rPr lang="en-US" altLang="ko-KR" b="1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Kaggle] Titanic 생존자 예측 (1) EDA">
            <a:extLst>
              <a:ext uri="{FF2B5EF4-FFF2-40B4-BE49-F238E27FC236}">
                <a16:creationId xmlns:a16="http://schemas.microsoft.com/office/drawing/2014/main" id="{1E8D0A3E-7458-0EAB-A773-F56159DA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4134" y="-106441"/>
            <a:ext cx="13956146" cy="71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내용 개체 틀 5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22BCEE83-AA8E-62C0-66EF-988DAAD01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35" b="1"/>
          <a:stretch/>
        </p:blipFill>
        <p:spPr>
          <a:xfrm>
            <a:off x="8669868" y="412829"/>
            <a:ext cx="4198929" cy="2465838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6A6887-5497-DF26-2619-8DE6131AC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3" y="4781835"/>
            <a:ext cx="10621433" cy="2188270"/>
          </a:xfrm>
          <a:prstGeom prst="rect">
            <a:avLst/>
          </a:prstGeom>
        </p:spPr>
      </p:pic>
      <p:pic>
        <p:nvPicPr>
          <p:cNvPr id="10" name="그림 9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7DBB3791-F4D2-3A6A-BC65-EAA64EF3A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0"/>
            <a:ext cx="2752881" cy="13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0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3. Feature Engineering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3E117-3B75-A6E2-CC0C-74B5C9D563AA}"/>
              </a:ext>
            </a:extLst>
          </p:cNvPr>
          <p:cNvSpPr txBox="1"/>
          <p:nvPr/>
        </p:nvSpPr>
        <p:spPr>
          <a:xfrm>
            <a:off x="336828" y="1750814"/>
            <a:ext cx="281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solidFill>
                  <a:srgbClr val="202214"/>
                </a:solidFill>
                <a:effectLst/>
                <a:latin typeface="Inter"/>
              </a:rPr>
              <a:t>3.1.1 filling null data(initial)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D57FB-DFF4-2522-9DC4-91F82821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77" y="1541941"/>
            <a:ext cx="7772400" cy="787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799890-9DA0-9B67-D333-8ACCE2F1F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77" y="2338457"/>
            <a:ext cx="7772400" cy="656822"/>
          </a:xfrm>
          <a:prstGeom prst="rect">
            <a:avLst/>
          </a:prstGeom>
        </p:spPr>
      </p:pic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EF47109-9F3D-4206-B27A-296820352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77" y="3138176"/>
            <a:ext cx="7772400" cy="1395046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9564243-A3F5-7BA9-05BC-3BB52D10F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94" y="4807225"/>
            <a:ext cx="7772400" cy="17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6" name="그림 5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A578DFB-72E6-5F2A-7277-03DC33983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77" y="1299855"/>
            <a:ext cx="7772025" cy="343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CDBF5-4850-38A7-43FE-6F6E02254A09}"/>
              </a:ext>
            </a:extLst>
          </p:cNvPr>
          <p:cNvSpPr txBox="1"/>
          <p:nvPr/>
        </p:nvSpPr>
        <p:spPr>
          <a:xfrm>
            <a:off x="336828" y="1750814"/>
            <a:ext cx="281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solidFill>
                  <a:srgbClr val="202214"/>
                </a:solidFill>
                <a:effectLst/>
                <a:latin typeface="Inter"/>
              </a:rPr>
              <a:t>3.1.1 filling null data(initial)</a:t>
            </a:r>
          </a:p>
        </p:txBody>
      </p:sp>
      <p:pic>
        <p:nvPicPr>
          <p:cNvPr id="16" name="그림 15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47CF3F0-4A3C-5E8C-9909-67EBB966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77" y="4737855"/>
            <a:ext cx="7772400" cy="21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2DB8-132C-66B0-4B55-99C73B663DAE}"/>
              </a:ext>
            </a:extLst>
          </p:cNvPr>
          <p:cNvSpPr txBox="1"/>
          <p:nvPr/>
        </p:nvSpPr>
        <p:spPr>
          <a:xfrm>
            <a:off x="336828" y="1750814"/>
            <a:ext cx="272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R" b="1" dirty="0">
                <a:solidFill>
                  <a:srgbClr val="202214"/>
                </a:solidFill>
                <a:effectLst/>
                <a:latin typeface="Inter"/>
              </a:rPr>
              <a:t>3.1.</a:t>
            </a:r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2 Fill Null in Embarked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54D63-4113-6E44-8A42-097550209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5" y="2486933"/>
            <a:ext cx="11639022" cy="1391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FF7C6D-1A6D-D79E-0812-2D0875D4C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5" y="3878852"/>
            <a:ext cx="11639016" cy="935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22DF6C-CB5F-4A61-BBEE-DCCDBE5F9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6" y="5112570"/>
            <a:ext cx="11743133" cy="14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08073-2088-1280-6CFC-DB052B6E1E3C}"/>
              </a:ext>
            </a:extLst>
          </p:cNvPr>
          <p:cNvSpPr txBox="1"/>
          <p:nvPr/>
        </p:nvSpPr>
        <p:spPr>
          <a:xfrm>
            <a:off x="336828" y="1750814"/>
            <a:ext cx="520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3.2 Change Age(</a:t>
            </a:r>
            <a:r>
              <a:rPr lang="ko-KR" altLang="en-US" b="1" i="0" dirty="0">
                <a:solidFill>
                  <a:srgbClr val="202214"/>
                </a:solidFill>
                <a:effectLst/>
                <a:latin typeface="Inter"/>
              </a:rPr>
              <a:t>연속적인 데이터 카테고리화 하기</a:t>
            </a:r>
            <a:r>
              <a:rPr lang="en-US" altLang="ko-KR" b="1" i="0" dirty="0">
                <a:solidFill>
                  <a:srgbClr val="202214"/>
                </a:solidFill>
                <a:effectLst/>
                <a:latin typeface="Inter"/>
              </a:rPr>
              <a:t>)</a:t>
            </a:r>
            <a:endParaRPr lang="ko-KR" altLang="en-US" b="1" i="0" dirty="0">
              <a:solidFill>
                <a:srgbClr val="202214"/>
              </a:solidFill>
              <a:effectLst/>
              <a:latin typeface="Inter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605A30-3862-F29B-2173-CAAF6188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0" y="2457995"/>
            <a:ext cx="72136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C602B-7DBD-1332-E5E9-02731680D688}"/>
              </a:ext>
            </a:extLst>
          </p:cNvPr>
          <p:cNvSpPr txBox="1"/>
          <p:nvPr/>
        </p:nvSpPr>
        <p:spPr>
          <a:xfrm>
            <a:off x="336828" y="1750814"/>
            <a:ext cx="57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3.3 Change Initial, Embarked and Sex(string to numerical)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8B86F5-E7DD-4FDC-790D-736950AB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1" y="2929303"/>
            <a:ext cx="11197607" cy="15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C602B-7DBD-1332-E5E9-02731680D688}"/>
              </a:ext>
            </a:extLst>
          </p:cNvPr>
          <p:cNvSpPr txBox="1"/>
          <p:nvPr/>
        </p:nvSpPr>
        <p:spPr>
          <a:xfrm>
            <a:off x="336828" y="1750814"/>
            <a:ext cx="57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3.3 Change Initial, Embarked and Sex(string to numerical)</a:t>
            </a:r>
          </a:p>
        </p:txBody>
      </p:sp>
      <p:pic>
        <p:nvPicPr>
          <p:cNvPr id="7" name="그림 6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DEF0C99-51EA-F792-068A-8B47DF5F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4" y="2239563"/>
            <a:ext cx="6097839" cy="1379479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B3E6FC8-AE14-D9E3-CD07-F771B28E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" y="3476896"/>
            <a:ext cx="6884911" cy="2366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0FD24E-AF32-5788-663F-3F2D217C2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4" y="5790055"/>
            <a:ext cx="6614438" cy="10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C602B-7DBD-1332-E5E9-02731680D688}"/>
              </a:ext>
            </a:extLst>
          </p:cNvPr>
          <p:cNvSpPr txBox="1"/>
          <p:nvPr/>
        </p:nvSpPr>
        <p:spPr>
          <a:xfrm>
            <a:off x="336828" y="1750814"/>
            <a:ext cx="57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3.3 Change Initial, Embarked and Sex(string to numerical)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A942FA-2143-FF57-B9B4-C88A68EA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924846"/>
            <a:ext cx="10599913" cy="10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6" name="그림 5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F4BBC4C0-56B3-0289-91C5-C1D10D512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74" y="1038567"/>
            <a:ext cx="5683059" cy="58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C602B-7DBD-1332-E5E9-02731680D688}"/>
              </a:ext>
            </a:extLst>
          </p:cNvPr>
          <p:cNvSpPr txBox="1"/>
          <p:nvPr/>
        </p:nvSpPr>
        <p:spPr>
          <a:xfrm>
            <a:off x="317383" y="1527679"/>
            <a:ext cx="57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3. 4 One-hot encoding on Initial and </a:t>
            </a:r>
            <a:r>
              <a:rPr lang="en" altLang="ko-KR" b="1" i="0" dirty="0" err="1">
                <a:solidFill>
                  <a:srgbClr val="202214"/>
                </a:solidFill>
                <a:effectLst/>
                <a:latin typeface="Inter"/>
              </a:rPr>
              <a:t>Emabarked</a:t>
            </a:r>
            <a:endParaRPr lang="en" altLang="ko-KR" b="1" i="0" dirty="0">
              <a:solidFill>
                <a:srgbClr val="202214"/>
              </a:solidFill>
              <a:effectLst/>
              <a:latin typeface="Inter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56BCA7-DFCD-9FF8-B86F-E4317D877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8" y="1998987"/>
            <a:ext cx="5415773" cy="1794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4AAC55-5B7D-03DD-2958-753614A34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1" y="4184196"/>
            <a:ext cx="7772400" cy="5871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91EC141-5816-CC25-3238-26980C5B3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1" y="5016838"/>
            <a:ext cx="7772400" cy="6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6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A291B4-33A5-54A5-A6A6-CBA2B694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/>
          <a:stretch/>
        </p:blipFill>
        <p:spPr>
          <a:xfrm>
            <a:off x="3983090" y="252054"/>
            <a:ext cx="4225820" cy="18968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505DE7-48E3-B80C-BAA1-C33723C7F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5" y="1342680"/>
            <a:ext cx="1092483" cy="109390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11D8152-B8E9-26F5-2D04-88B503784635}"/>
              </a:ext>
            </a:extLst>
          </p:cNvPr>
          <p:cNvSpPr/>
          <p:nvPr/>
        </p:nvSpPr>
        <p:spPr>
          <a:xfrm>
            <a:off x="2233953" y="2148942"/>
            <a:ext cx="8332546" cy="575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Dataset </a:t>
            </a:r>
            <a:r>
              <a:rPr lang="ko-KR" altLang="en-US" dirty="0"/>
              <a:t>확인 </a:t>
            </a:r>
            <a:r>
              <a:rPr lang="en-US" altLang="ko-KR" dirty="0"/>
              <a:t>&amp;</a:t>
            </a:r>
            <a:r>
              <a:rPr lang="ko-KR" altLang="en-US" dirty="0"/>
              <a:t> 문제인식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6EB416C-DC30-2AD4-B7FB-5B5914DA32F6}"/>
              </a:ext>
            </a:extLst>
          </p:cNvPr>
          <p:cNvSpPr/>
          <p:nvPr/>
        </p:nvSpPr>
        <p:spPr>
          <a:xfrm>
            <a:off x="2233953" y="5214099"/>
            <a:ext cx="8332546" cy="575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4. Model </a:t>
            </a:r>
            <a:r>
              <a:rPr lang="ko-KR" altLang="en-US" dirty="0"/>
              <a:t>구축 및 평가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43C9D2-2DFF-A438-FD76-B29E5F90A251}"/>
              </a:ext>
            </a:extLst>
          </p:cNvPr>
          <p:cNvSpPr/>
          <p:nvPr/>
        </p:nvSpPr>
        <p:spPr>
          <a:xfrm>
            <a:off x="2233953" y="4246206"/>
            <a:ext cx="8332546" cy="575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Feature </a:t>
            </a:r>
            <a:r>
              <a:rPr lang="en-US" altLang="ko-KR" dirty="0" err="1"/>
              <a:t>Enginengneering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E3B1DB5-22ED-868D-40DD-E3A0E5BA2EA1}"/>
              </a:ext>
            </a:extLst>
          </p:cNvPr>
          <p:cNvSpPr/>
          <p:nvPr/>
        </p:nvSpPr>
        <p:spPr>
          <a:xfrm>
            <a:off x="2233953" y="3197574"/>
            <a:ext cx="8332546" cy="575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EDA -</a:t>
            </a:r>
            <a:r>
              <a:rPr lang="ko-KR" altLang="en-US" dirty="0"/>
              <a:t> 탐색적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640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3.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Feature Engineering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4A646-7AC8-09B4-D0B3-0D44AB9A9941}"/>
              </a:ext>
            </a:extLst>
          </p:cNvPr>
          <p:cNvSpPr txBox="1"/>
          <p:nvPr/>
        </p:nvSpPr>
        <p:spPr>
          <a:xfrm>
            <a:off x="317383" y="1527679"/>
            <a:ext cx="57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3.5 Drop columns</a:t>
            </a:r>
          </a:p>
        </p:txBody>
      </p:sp>
      <p:pic>
        <p:nvPicPr>
          <p:cNvPr id="7" name="그림 6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9778CC1B-2AD8-77BC-7C31-3173F30BE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5" y="1527679"/>
            <a:ext cx="8642192" cy="48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4. Model </a:t>
            </a:r>
            <a:r>
              <a:rPr lang="ko-KR" altLang="en-US" sz="2800" b="1" dirty="0">
                <a:solidFill>
                  <a:schemeClr val="tx1"/>
                </a:solidFill>
              </a:rPr>
              <a:t>구축 및 평가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4. Model </a:t>
            </a:r>
            <a:r>
              <a:rPr lang="ko-KR" altLang="en-US" sz="1800" b="1" dirty="0">
                <a:solidFill>
                  <a:schemeClr val="accent1"/>
                </a:solidFill>
              </a:rPr>
              <a:t>구축 및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3E117-3B75-A6E2-CC0C-74B5C9D563AA}"/>
              </a:ext>
            </a:extLst>
          </p:cNvPr>
          <p:cNvSpPr txBox="1"/>
          <p:nvPr/>
        </p:nvSpPr>
        <p:spPr>
          <a:xfrm>
            <a:off x="317383" y="1482862"/>
            <a:ext cx="732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4. Building machine learning model and prediction using the trained model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5E10D-4122-1BBF-5445-388D9B5F6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8" y="2101225"/>
            <a:ext cx="7772400" cy="791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C9A89-F6B4-72E5-6190-248156B9A052}"/>
              </a:ext>
            </a:extLst>
          </p:cNvPr>
          <p:cNvSpPr txBox="1"/>
          <p:nvPr/>
        </p:nvSpPr>
        <p:spPr>
          <a:xfrm>
            <a:off x="336828" y="3059668"/>
            <a:ext cx="533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4.1 Preparation - Split dataset into train, valid, test set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F81784-733A-B37A-674A-4314F0C50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32" y="3596181"/>
            <a:ext cx="7772400" cy="7534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4AC704-9C92-E715-6D03-AB991FB47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8" y="4615440"/>
            <a:ext cx="7772400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4. Model </a:t>
            </a:r>
            <a:r>
              <a:rPr lang="ko-KR" altLang="en-US" sz="1800" b="1" dirty="0">
                <a:solidFill>
                  <a:schemeClr val="accent1"/>
                </a:solidFill>
              </a:rPr>
              <a:t>구축 및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43666-164C-7B14-C2A5-DC99D7670F32}"/>
              </a:ext>
            </a:extLst>
          </p:cNvPr>
          <p:cNvSpPr txBox="1"/>
          <p:nvPr/>
        </p:nvSpPr>
        <p:spPr>
          <a:xfrm>
            <a:off x="317383" y="1482862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4.2 Model generation and prediction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E7EE1-7C5F-69A5-CBC8-F08FDA533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4" y="2099290"/>
            <a:ext cx="10605226" cy="1084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733633-9FD2-93E1-47F8-3AA5E3B9A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7" y="3630785"/>
            <a:ext cx="10473092" cy="9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4. Model </a:t>
            </a:r>
            <a:r>
              <a:rPr lang="ko-KR" altLang="en-US" sz="1800" b="1" dirty="0">
                <a:solidFill>
                  <a:schemeClr val="accent1"/>
                </a:solidFill>
              </a:rPr>
              <a:t>구축 및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290C2-C232-1D35-98BA-8F3DD3C26822}"/>
              </a:ext>
            </a:extLst>
          </p:cNvPr>
          <p:cNvSpPr txBox="1"/>
          <p:nvPr/>
        </p:nvSpPr>
        <p:spPr>
          <a:xfrm>
            <a:off x="317383" y="1482862"/>
            <a:ext cx="257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R" b="1" i="0" dirty="0">
                <a:solidFill>
                  <a:srgbClr val="202214"/>
                </a:solidFill>
                <a:effectLst/>
                <a:latin typeface="Inter"/>
              </a:rPr>
              <a:t>4.4 Prediction on Test set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F5535C4-576F-BB3A-9D69-10EB88450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5" y="1852194"/>
            <a:ext cx="7772400" cy="3298805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55C0EE5-75D0-6A81-FE3A-92710568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5" y="5431305"/>
            <a:ext cx="7772400" cy="112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B40FA48-EA38-86D5-56A8-3C9646957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5" y="259854"/>
            <a:ext cx="7772400" cy="29574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-765782" y="-599408"/>
            <a:ext cx="7096973" cy="5747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7EF70-3940-2694-7F45-C0ED698C455A}"/>
              </a:ext>
            </a:extLst>
          </p:cNvPr>
          <p:cNvSpPr txBox="1"/>
          <p:nvPr/>
        </p:nvSpPr>
        <p:spPr>
          <a:xfrm>
            <a:off x="6134582" y="6036524"/>
            <a:ext cx="588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kumimoji="1" lang="en" altLang="ko-KR" dirty="0" err="1">
                <a:solidFill>
                  <a:schemeClr val="bg2">
                    <a:lumMod val="50000"/>
                  </a:schemeClr>
                </a:solidFill>
              </a:rPr>
              <a:t>www.kaggle.com</a:t>
            </a:r>
            <a:r>
              <a:rPr kumimoji="1" lang="en" altLang="ko-KR" dirty="0">
                <a:solidFill>
                  <a:schemeClr val="bg2">
                    <a:lumMod val="50000"/>
                  </a:schemeClr>
                </a:solidFill>
              </a:rPr>
              <a:t>/competitions/titanic/overview</a:t>
            </a:r>
            <a:endParaRPr kumimoji="1"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98112-23A6-1035-4077-111DAE22C051}"/>
              </a:ext>
            </a:extLst>
          </p:cNvPr>
          <p:cNvSpPr txBox="1"/>
          <p:nvPr/>
        </p:nvSpPr>
        <p:spPr>
          <a:xfrm>
            <a:off x="6570134" y="5316289"/>
            <a:ext cx="39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0.74641</a:t>
            </a:r>
            <a:r>
              <a:rPr kumimoji="1" lang="ko-KR" altLang="en-US" b="1" dirty="0"/>
              <a:t> 이상 제출 스크린샷 </a:t>
            </a:r>
            <a:r>
              <a:rPr kumimoji="1" lang="en-US" altLang="ko-KR" b="1" dirty="0"/>
              <a:t>!</a:t>
            </a:r>
            <a:r>
              <a:rPr kumimoji="1" lang="ko-KR" altLang="en-US" b="1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2F7952-3E27-C351-A22F-92078C0AE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" y="3956925"/>
            <a:ext cx="9952576" cy="4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6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4D8C2-88F4-7497-7513-6B4E4F75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9"/>
          <a:stretch/>
        </p:blipFill>
        <p:spPr>
          <a:xfrm>
            <a:off x="173114" y="447868"/>
            <a:ext cx="7376238" cy="597329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1EC199-08EF-4E0A-35F6-AD070E732E38}"/>
              </a:ext>
            </a:extLst>
          </p:cNvPr>
          <p:cNvSpPr/>
          <p:nvPr/>
        </p:nvSpPr>
        <p:spPr>
          <a:xfrm>
            <a:off x="1193432" y="5109423"/>
            <a:ext cx="6148479" cy="10697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1.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Dataset </a:t>
            </a:r>
            <a:r>
              <a:rPr lang="ko-KR" altLang="en-US" sz="2800" b="1" dirty="0">
                <a:solidFill>
                  <a:schemeClr val="tx1"/>
                </a:solidFill>
              </a:rPr>
              <a:t>확인 </a:t>
            </a:r>
            <a:r>
              <a:rPr lang="en-US" altLang="ko-KR" sz="2800" b="1" dirty="0">
                <a:solidFill>
                  <a:schemeClr val="tx1"/>
                </a:solidFill>
              </a:rPr>
              <a:t>&amp;</a:t>
            </a:r>
            <a:r>
              <a:rPr lang="ko-KR" altLang="en-US" sz="2800" b="1" dirty="0">
                <a:solidFill>
                  <a:schemeClr val="tx1"/>
                </a:solidFill>
              </a:rPr>
              <a:t> 문제인식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1B246B-1932-A236-A453-B86070D2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9" y="3193926"/>
            <a:ext cx="2985231" cy="29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0A20B75-A92B-4E25-BC70-AB86DEC04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6" y="2905714"/>
            <a:ext cx="7772400" cy="1460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5B028-C10D-E12F-0D66-E58BF5C479F4}"/>
              </a:ext>
            </a:extLst>
          </p:cNvPr>
          <p:cNvSpPr txBox="1"/>
          <p:nvPr/>
        </p:nvSpPr>
        <p:spPr>
          <a:xfrm>
            <a:off x="575456" y="1367605"/>
            <a:ext cx="178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초기 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E748A9-E352-8E9F-31EF-5E6D1BE1B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0" y="5272546"/>
            <a:ext cx="7772400" cy="885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76CB2-A72F-7094-13DB-66C7879FAF5E}"/>
              </a:ext>
            </a:extLst>
          </p:cNvPr>
          <p:cNvSpPr txBox="1"/>
          <p:nvPr/>
        </p:nvSpPr>
        <p:spPr>
          <a:xfrm>
            <a:off x="566126" y="228821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라이브러리 불러오기</a:t>
            </a:r>
            <a:endParaRPr kumimoji="1"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F6683-E132-7026-3FB2-5B372E5C6D9E}"/>
              </a:ext>
            </a:extLst>
          </p:cNvPr>
          <p:cNvSpPr txBox="1"/>
          <p:nvPr/>
        </p:nvSpPr>
        <p:spPr>
          <a:xfrm>
            <a:off x="619927" y="47762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시각화 디폴트 설정</a:t>
            </a:r>
          </a:p>
        </p:txBody>
      </p:sp>
    </p:spTree>
    <p:extLst>
      <p:ext uri="{BB962C8B-B14F-4D97-AF65-F5344CB8AC3E}">
        <p14:creationId xmlns:p14="http://schemas.microsoft.com/office/powerpoint/2010/main" val="18172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6" name="그림 5" descr="텍스트, 번호, 폰트, 영수증이(가) 표시된 사진&#10;&#10;자동 생성된 설명">
            <a:extLst>
              <a:ext uri="{FF2B5EF4-FFF2-40B4-BE49-F238E27FC236}">
                <a16:creationId xmlns:a16="http://schemas.microsoft.com/office/drawing/2014/main" id="{6571179C-A7BC-87AA-A4D6-0D983778E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" y="1845492"/>
            <a:ext cx="9148305" cy="4879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41AFEE-83A6-F320-3209-92E7791F4537}"/>
              </a:ext>
            </a:extLst>
          </p:cNvPr>
          <p:cNvSpPr txBox="1"/>
          <p:nvPr/>
        </p:nvSpPr>
        <p:spPr>
          <a:xfrm>
            <a:off x="1020348" y="137418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Dataset </a:t>
            </a:r>
            <a:r>
              <a:rPr kumimoji="1" lang="ko-KR" altLang="en-US" b="1" dirty="0"/>
              <a:t>확인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783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3" name="그림 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BBE659B2-5A97-4E65-B028-6BE75F362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43" y="1770474"/>
            <a:ext cx="8208123" cy="5056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57D16-6E39-C817-67CE-004B56C5E51C}"/>
              </a:ext>
            </a:extLst>
          </p:cNvPr>
          <p:cNvSpPr txBox="1"/>
          <p:nvPr/>
        </p:nvSpPr>
        <p:spPr>
          <a:xfrm>
            <a:off x="1686357" y="122238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 </a:t>
            </a:r>
            <a:r>
              <a:rPr kumimoji="1" lang="ko-KR" altLang="en-US" b="1" dirty="0" err="1"/>
              <a:t>결측치</a:t>
            </a:r>
            <a:r>
              <a:rPr kumimoji="1" lang="ko-KR" altLang="en-US" b="1" dirty="0"/>
              <a:t> 확인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10CF7-D68F-4BEC-66C4-6567A86C4DA7}"/>
              </a:ext>
            </a:extLst>
          </p:cNvPr>
          <p:cNvSpPr txBox="1"/>
          <p:nvPr/>
        </p:nvSpPr>
        <p:spPr>
          <a:xfrm>
            <a:off x="8621619" y="2351315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missingno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라이브러리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FB271-E42B-767A-B7B2-88098D39BB42}"/>
              </a:ext>
            </a:extLst>
          </p:cNvPr>
          <p:cNvSpPr txBox="1"/>
          <p:nvPr/>
        </p:nvSpPr>
        <p:spPr>
          <a:xfrm>
            <a:off x="8638408" y="3089042"/>
            <a:ext cx="34547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데이터를 불러왔을 때 </a:t>
            </a:r>
            <a:r>
              <a:rPr kumimoji="1"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결측치의</a:t>
            </a:r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유무를 </a:t>
            </a:r>
            <a:r>
              <a:rPr kumimoji="1" lang="en-US" altLang="ko-KR" sz="1600" b="1" dirty="0" err="1">
                <a:solidFill>
                  <a:schemeClr val="bg2">
                    <a:lumMod val="50000"/>
                  </a:schemeClr>
                </a:solidFill>
              </a:rPr>
              <a:t>isnull</a:t>
            </a:r>
            <a:r>
              <a:rPr kumimoji="1" lang="en-US" altLang="ko-KR" sz="16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또는 </a:t>
            </a:r>
            <a:r>
              <a:rPr kumimoji="1" lang="en-US" altLang="ko-KR" sz="1600" b="1" dirty="0" err="1">
                <a:solidFill>
                  <a:schemeClr val="bg2">
                    <a:lumMod val="50000"/>
                  </a:schemeClr>
                </a:solidFill>
              </a:rPr>
              <a:t>isna</a:t>
            </a:r>
            <a:r>
              <a:rPr kumimoji="1" lang="en-US" altLang="ko-KR" sz="1600" b="1" dirty="0">
                <a:solidFill>
                  <a:schemeClr val="bg2">
                    <a:lumMod val="50000"/>
                  </a:schemeClr>
                </a:solidFill>
              </a:rPr>
              <a:t>( )</a:t>
            </a:r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함수를</a:t>
            </a:r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사용해서 확인할 수 있지만</a:t>
            </a:r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ko-KR" sz="1600" b="1" dirty="0" err="1">
                <a:solidFill>
                  <a:schemeClr val="bg2">
                    <a:lumMod val="50000"/>
                  </a:schemeClr>
                </a:solidFill>
              </a:rPr>
              <a:t>missingno.matrix</a:t>
            </a:r>
            <a:r>
              <a:rPr kumimoji="1" lang="en-US" altLang="ko-KR" sz="16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ko-KR" sz="16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kumimoji="1"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를</a:t>
            </a:r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사용하여</a:t>
            </a:r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시각화하여</a:t>
            </a:r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확인할 수도 있다</a:t>
            </a:r>
            <a:r>
              <a:rPr kumimoji="1" lang="en-US" altLang="ko-KR" sz="16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ko-KR" altLang="en-US" sz="1600" b="1" dirty="0">
                <a:solidFill>
                  <a:schemeClr val="bg2">
                    <a:lumMod val="50000"/>
                  </a:schemeClr>
                </a:solidFill>
              </a:rPr>
              <a:t>흰색 부분이 </a:t>
            </a:r>
            <a:r>
              <a:rPr kumimoji="1"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결측치</a:t>
            </a:r>
            <a:endParaRPr kumimoji="1"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7679986-F2E3-8E11-6445-034D823F2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71" y="838200"/>
            <a:ext cx="7366629" cy="5991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4D237-4380-DBD5-255D-DCCA876DF4B5}"/>
              </a:ext>
            </a:extLst>
          </p:cNvPr>
          <p:cNvSpPr txBox="1"/>
          <p:nvPr/>
        </p:nvSpPr>
        <p:spPr>
          <a:xfrm>
            <a:off x="461248" y="195191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 </a:t>
            </a:r>
            <a:r>
              <a:rPr kumimoji="1" lang="ko-KR" altLang="en-US" b="1" dirty="0" err="1"/>
              <a:t>결측치</a:t>
            </a:r>
            <a:r>
              <a:rPr kumimoji="1" lang="ko-KR" altLang="en-US" b="1" dirty="0"/>
              <a:t> 확인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28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05F7-4E7B-AD56-BE3C-C873CD0CA209}"/>
              </a:ext>
            </a:extLst>
          </p:cNvPr>
          <p:cNvSpPr/>
          <p:nvPr/>
        </p:nvSpPr>
        <p:spPr>
          <a:xfrm>
            <a:off x="-17311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55351-0617-540D-A039-9BE8EA3BE219}"/>
              </a:ext>
            </a:extLst>
          </p:cNvPr>
          <p:cNvSpPr/>
          <p:nvPr/>
        </p:nvSpPr>
        <p:spPr>
          <a:xfrm>
            <a:off x="12018885" y="0"/>
            <a:ext cx="34622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133E3C-0A7B-CCC9-9E28-BABFCEB145AB}"/>
              </a:ext>
            </a:extLst>
          </p:cNvPr>
          <p:cNvSpPr/>
          <p:nvPr/>
        </p:nvSpPr>
        <p:spPr>
          <a:xfrm>
            <a:off x="10238475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53D348D6-F079-A1A1-0C22-8FC101B5F83B}"/>
              </a:ext>
            </a:extLst>
          </p:cNvPr>
          <p:cNvSpPr/>
          <p:nvPr/>
        </p:nvSpPr>
        <p:spPr>
          <a:xfrm>
            <a:off x="9673967" y="152401"/>
            <a:ext cx="487680" cy="81280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D85BE4-D0F7-F34C-4482-FB3D3446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3" y="21046"/>
            <a:ext cx="1391919" cy="1391919"/>
          </a:xfrm>
          <a:prstGeom prst="rect">
            <a:avLst/>
          </a:prstGeom>
        </p:spPr>
      </p:pic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79B25596-E978-0B53-0874-8DC0F4DCBAE6}"/>
              </a:ext>
            </a:extLst>
          </p:cNvPr>
          <p:cNvSpPr/>
          <p:nvPr/>
        </p:nvSpPr>
        <p:spPr>
          <a:xfrm>
            <a:off x="10802983" y="15240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013A477-BE3A-AE84-12C6-C0FBC361599A}"/>
              </a:ext>
            </a:extLst>
          </p:cNvPr>
          <p:cNvSpPr/>
          <p:nvPr/>
        </p:nvSpPr>
        <p:spPr>
          <a:xfrm>
            <a:off x="11367491" y="142241"/>
            <a:ext cx="487680" cy="81280"/>
          </a:xfrm>
          <a:prstGeom prst="flowChartTerminator">
            <a:avLst/>
          </a:prstGeom>
          <a:solidFill>
            <a:srgbClr val="F2DCA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254694-2560-4134-5D8E-7FA3FCDFB108}"/>
              </a:ext>
            </a:extLst>
          </p:cNvPr>
          <p:cNvCxnSpPr>
            <a:cxnSpLocks/>
          </p:cNvCxnSpPr>
          <p:nvPr/>
        </p:nvCxnSpPr>
        <p:spPr>
          <a:xfrm flipV="1">
            <a:off x="1963582" y="935110"/>
            <a:ext cx="3578802" cy="654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76B41-FD3C-DCE8-70DA-49231C746317}"/>
              </a:ext>
            </a:extLst>
          </p:cNvPr>
          <p:cNvSpPr/>
          <p:nvPr/>
        </p:nvSpPr>
        <p:spPr>
          <a:xfrm>
            <a:off x="1908576" y="299249"/>
            <a:ext cx="3360110" cy="538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1.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</a:rPr>
              <a:t>Dataset </a:t>
            </a:r>
            <a:r>
              <a:rPr lang="ko-KR" altLang="en-US" sz="1800" b="1" dirty="0">
                <a:solidFill>
                  <a:schemeClr val="accent1"/>
                </a:solidFill>
              </a:rPr>
              <a:t>확인 </a:t>
            </a:r>
            <a:r>
              <a:rPr lang="en-US" altLang="ko-KR" sz="1800" b="1" dirty="0">
                <a:solidFill>
                  <a:schemeClr val="accent1"/>
                </a:solidFill>
              </a:rPr>
              <a:t>&amp;</a:t>
            </a:r>
            <a:r>
              <a:rPr lang="ko-KR" altLang="en-US" sz="1800" b="1" dirty="0">
                <a:solidFill>
                  <a:schemeClr val="accent1"/>
                </a:solidFill>
              </a:rPr>
              <a:t> 문제인식</a:t>
            </a:r>
          </a:p>
        </p:txBody>
      </p:sp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6921CF9-3700-C6A8-6024-B3C3B3BB6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43" y="1821543"/>
            <a:ext cx="8208123" cy="4828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222C1-11A6-21EC-F88D-40F6575E4F06}"/>
              </a:ext>
            </a:extLst>
          </p:cNvPr>
          <p:cNvSpPr txBox="1"/>
          <p:nvPr/>
        </p:nvSpPr>
        <p:spPr>
          <a:xfrm>
            <a:off x="1853571" y="124792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생존률</a:t>
            </a:r>
            <a:r>
              <a:rPr kumimoji="1" lang="ko-KR" altLang="en-US" b="1" dirty="0"/>
              <a:t> 확인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7386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</TotalTime>
  <Words>474</Words>
  <Application>Microsoft Macintosh PowerPoint</Application>
  <PresentationFormat>와이드스크린</PresentationFormat>
  <Paragraphs>86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Inter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동환 노</dc:creator>
  <cp:lastModifiedBy>이승우</cp:lastModifiedBy>
  <cp:revision>39</cp:revision>
  <dcterms:created xsi:type="dcterms:W3CDTF">2023-08-25T10:28:17Z</dcterms:created>
  <dcterms:modified xsi:type="dcterms:W3CDTF">2024-03-25T08:32:23Z</dcterms:modified>
</cp:coreProperties>
</file>